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66" r:id="rId3"/>
    <p:sldId id="267" r:id="rId4"/>
    <p:sldId id="272" r:id="rId5"/>
    <p:sldId id="269" r:id="rId6"/>
    <p:sldId id="268" r:id="rId7"/>
    <p:sldId id="273" r:id="rId8"/>
    <p:sldId id="275" r:id="rId9"/>
    <p:sldId id="277" r:id="rId10"/>
    <p:sldId id="276" r:id="rId11"/>
    <p:sldId id="271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DF4F-E735-468E-8437-0E3310D96FF2}" type="datetimeFigureOut">
              <a:rPr lang="cs-CZ" smtClean="0"/>
              <a:pPr/>
              <a:t>15.11.2019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3F77688-8D49-4C99-9887-8DB90ED50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DF4F-E735-468E-8437-0E3310D96FF2}" type="datetimeFigureOut">
              <a:rPr lang="cs-CZ" smtClean="0"/>
              <a:pPr/>
              <a:t>15.11.2019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7688-8D49-4C99-9887-8DB90ED50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DF4F-E735-468E-8437-0E3310D96FF2}" type="datetimeFigureOut">
              <a:rPr lang="cs-CZ" smtClean="0"/>
              <a:pPr/>
              <a:t>15.11.2019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7688-8D49-4C99-9887-8DB90ED50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DF4F-E735-468E-8437-0E3310D96FF2}" type="datetimeFigureOut">
              <a:rPr lang="cs-CZ" smtClean="0"/>
              <a:pPr/>
              <a:t>15.11.2019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3F77688-8D49-4C99-9887-8DB90ED50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DF4F-E735-468E-8437-0E3310D96FF2}" type="datetimeFigureOut">
              <a:rPr lang="cs-CZ" smtClean="0"/>
              <a:pPr/>
              <a:t>15.11.2019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7688-8D49-4C99-9887-8DB90ED504C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DF4F-E735-468E-8437-0E3310D96FF2}" type="datetimeFigureOut">
              <a:rPr lang="cs-CZ" smtClean="0"/>
              <a:pPr/>
              <a:t>15.11.2019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7688-8D49-4C99-9887-8DB90ED50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DF4F-E735-468E-8437-0E3310D96FF2}" type="datetimeFigureOut">
              <a:rPr lang="cs-CZ" smtClean="0"/>
              <a:pPr/>
              <a:t>15.11.2019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3F77688-8D49-4C99-9887-8DB90ED504C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DF4F-E735-468E-8437-0E3310D96FF2}" type="datetimeFigureOut">
              <a:rPr lang="cs-CZ" smtClean="0"/>
              <a:pPr/>
              <a:t>15.11.2019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7688-8D49-4C99-9887-8DB90ED50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DF4F-E735-468E-8437-0E3310D96FF2}" type="datetimeFigureOut">
              <a:rPr lang="cs-CZ" smtClean="0"/>
              <a:pPr/>
              <a:t>15.11.2019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7688-8D49-4C99-9887-8DB90ED50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DF4F-E735-468E-8437-0E3310D96FF2}" type="datetimeFigureOut">
              <a:rPr lang="cs-CZ" smtClean="0"/>
              <a:pPr/>
              <a:t>15.11.2019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7688-8D49-4C99-9887-8DB90ED50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DF4F-E735-468E-8437-0E3310D96FF2}" type="datetimeFigureOut">
              <a:rPr lang="cs-CZ" smtClean="0"/>
              <a:pPr/>
              <a:t>15.11.2019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7688-8D49-4C99-9887-8DB90ED504C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20DF4F-E735-468E-8437-0E3310D96FF2}" type="datetimeFigureOut">
              <a:rPr lang="cs-CZ" smtClean="0"/>
              <a:pPr/>
              <a:t>15.11.2019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F77688-8D49-4C99-9887-8DB90ED504C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1526-Suleiman_the_Magnificent_and_the_Battle_of_Mohacs-Hunername-large.jpg" TargetMode="External"/><Relationship Id="rId3" Type="http://schemas.openxmlformats.org/officeDocument/2006/relationships/hyperlink" Target="http://commons.wikimedia.org/wiki/File:Battle_on_Kosovo1389.jpg" TargetMode="External"/><Relationship Id="rId7" Type="http://schemas.openxmlformats.org/officeDocument/2006/relationships/hyperlink" Target="http://commons.wikimedia.org/wiki/File:Janicaru.jpg" TargetMode="External"/><Relationship Id="rId12" Type="http://schemas.openxmlformats.org/officeDocument/2006/relationships/hyperlink" Target="http://commons.wikimedia.org/wiki/File:OttomanEmpireIn1683.png" TargetMode="External"/><Relationship Id="rId2" Type="http://schemas.openxmlformats.org/officeDocument/2006/relationships/hyperlink" Target="http://commons.wikimedia.org/wiki/File:Osman_I_by_John_Young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mons.wikimedia.org/wiki/File:Gentile_Bellini_003.jpg" TargetMode="External"/><Relationship Id="rId11" Type="http://schemas.openxmlformats.org/officeDocument/2006/relationships/hyperlink" Target="http://commons.wikimedia.org/wiki/File:Vienna_Battle_1683.jpg" TargetMode="External"/><Relationship Id="rId5" Type="http://schemas.openxmlformats.org/officeDocument/2006/relationships/hyperlink" Target="http://commons.wikimedia.org/wiki/File:Constantinople_1453.jpg" TargetMode="External"/><Relationship Id="rId10" Type="http://schemas.openxmlformats.org/officeDocument/2006/relationships/hyperlink" Target="http://hu.wikipedia.org/wiki/F%C3%A1jl:Dorffmaister_The_death_of_Louis_II_of_Hungary_1795-1796.jpg" TargetMode="External"/><Relationship Id="rId4" Type="http://schemas.openxmlformats.org/officeDocument/2006/relationships/hyperlink" Target="http://commons.wikimedia.org/wiki/File:Battle_of_Nicopolis.jpg" TargetMode="External"/><Relationship Id="rId9" Type="http://schemas.openxmlformats.org/officeDocument/2006/relationships/hyperlink" Target="http://en.wikipedia.org/wiki/File:EmperorSuleiman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3/3f/Battle_on_Kosovo1389.jp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upload.wikimedia.org/wikipedia/commons/f/fa/Constantinople_1453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cs.wikipedia.org/wiki/Soubor:Gentile_Bellini_003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3429000"/>
            <a:ext cx="8928992" cy="1222375"/>
          </a:xfrm>
        </p:spPr>
        <p:txBody>
          <a:bodyPr/>
          <a:lstStyle/>
          <a:p>
            <a:pPr algn="ctr"/>
            <a:r>
              <a:rPr lang="cs-CZ" dirty="0" smtClean="0"/>
              <a:t>expanze osmanských </a:t>
            </a:r>
            <a:r>
              <a:rPr lang="cs-CZ" dirty="0" err="1" smtClean="0"/>
              <a:t>turků</a:t>
            </a:r>
            <a:r>
              <a:rPr lang="cs-CZ" dirty="0" smtClean="0"/>
              <a:t> do Evropy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5301208"/>
            <a:ext cx="7704856" cy="1152128"/>
          </a:xfrm>
        </p:spPr>
        <p:txBody>
          <a:bodyPr>
            <a:normAutofit/>
          </a:bodyPr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Digitální učební materiál byl vytvořen v rámci projektu </a:t>
            </a:r>
          </a:p>
          <a:p>
            <a:pPr algn="ctr"/>
            <a:r>
              <a:rPr lang="cs-CZ" sz="2000" b="1" dirty="0">
                <a:solidFill>
                  <a:schemeClr val="tx1"/>
                </a:solidFill>
              </a:rPr>
              <a:t>Inovace a zkvalitnění výuky na Slovanském gymnáziu</a:t>
            </a:r>
            <a:endParaRPr lang="cs-CZ" sz="2000" dirty="0">
              <a:solidFill>
                <a:schemeClr val="tx1"/>
              </a:solidFill>
            </a:endParaRPr>
          </a:p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CZ.1.07/1.5.00/34.1088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5124450" cy="1247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9729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3898"/>
            <a:ext cx="6984776" cy="656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380312" y="6237312"/>
            <a:ext cx="445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11)</a:t>
            </a:r>
            <a:endParaRPr lang="cs-CZ" sz="1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236296" y="5301208"/>
            <a:ext cx="1782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/>
              <a:t>Rozsah Osmanské</a:t>
            </a:r>
          </a:p>
          <a:p>
            <a:r>
              <a:rPr lang="cs-CZ" sz="1600" b="1" dirty="0" smtClean="0"/>
              <a:t> říše 1300 - 1683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xmlns="" val="418019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09045" y="404664"/>
            <a:ext cx="8568952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100" dirty="0" smtClean="0"/>
          </a:p>
          <a:p>
            <a:endParaRPr lang="cs-CZ" sz="1100" dirty="0"/>
          </a:p>
          <a:p>
            <a:r>
              <a:rPr lang="cs-CZ" sz="1100" dirty="0"/>
              <a:t>1</a:t>
            </a:r>
            <a:r>
              <a:rPr lang="cs-CZ" sz="1100" dirty="0" smtClean="0"/>
              <a:t>) YOUNG</a:t>
            </a:r>
            <a:r>
              <a:rPr lang="cs-CZ" sz="1100" dirty="0"/>
              <a:t>, John. </a:t>
            </a:r>
            <a:r>
              <a:rPr lang="cs-CZ" sz="1100" i="1" dirty="0"/>
              <a:t>wikimedia.org</a:t>
            </a:r>
            <a:r>
              <a:rPr lang="cs-CZ" sz="1100" dirty="0"/>
              <a:t> [online]. [cit. 20.1.2014]. Dostupný na WWW: </a:t>
            </a: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commons.wikimedia.org/wiki/File:Osman_I_by_John_Young.jpg</a:t>
            </a:r>
            <a:endParaRPr lang="cs-CZ" sz="1100" dirty="0" smtClean="0"/>
          </a:p>
          <a:p>
            <a:endParaRPr lang="cs-CZ" sz="1100" dirty="0"/>
          </a:p>
          <a:p>
            <a:r>
              <a:rPr lang="cs-CZ" sz="1100" dirty="0"/>
              <a:t>2</a:t>
            </a:r>
            <a:r>
              <a:rPr lang="cs-CZ" sz="1100" dirty="0" smtClean="0"/>
              <a:t>) STEFANOVIĆ</a:t>
            </a:r>
            <a:r>
              <a:rPr lang="cs-CZ" sz="1100" dirty="0"/>
              <a:t>, Adam. </a:t>
            </a:r>
            <a:r>
              <a:rPr lang="cs-CZ" sz="1100" i="1" dirty="0"/>
              <a:t>wikimedia.org</a:t>
            </a:r>
            <a:r>
              <a:rPr lang="cs-CZ" sz="1100" dirty="0"/>
              <a:t> [online]. [cit. 20.1.2014]. Dostupný na WWW: </a:t>
            </a: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commons.wikimedia.org/wiki/File:Battle_on_Kosovo1389.jpg</a:t>
            </a:r>
            <a:endParaRPr lang="cs-CZ" sz="1100" dirty="0" smtClean="0"/>
          </a:p>
          <a:p>
            <a:endParaRPr lang="cs-CZ" sz="1100" dirty="0" smtClean="0"/>
          </a:p>
          <a:p>
            <a:r>
              <a:rPr lang="cs-CZ" sz="1100" dirty="0"/>
              <a:t>3</a:t>
            </a:r>
            <a:r>
              <a:rPr lang="cs-CZ" sz="1100" dirty="0" smtClean="0"/>
              <a:t>) SZILAS</a:t>
            </a:r>
            <a:r>
              <a:rPr lang="cs-CZ" sz="1100" dirty="0"/>
              <a:t>. </a:t>
            </a:r>
            <a:r>
              <a:rPr lang="cs-CZ" sz="1100" i="1" dirty="0"/>
              <a:t>wikimedia.org</a:t>
            </a:r>
            <a:r>
              <a:rPr lang="cs-CZ" sz="1100" dirty="0"/>
              <a:t> [online]. [cit. 20.1.2014]. Dostupný na WWW: </a:t>
            </a:r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commons.wikimedia.org/wiki/File:Battle_of_Nicopolis.jpg</a:t>
            </a:r>
            <a:endParaRPr lang="cs-CZ" sz="1100" dirty="0" smtClean="0"/>
          </a:p>
          <a:p>
            <a:endParaRPr lang="cs-CZ" sz="1100" dirty="0"/>
          </a:p>
          <a:p>
            <a:r>
              <a:rPr lang="cs-CZ" sz="1100" dirty="0" smtClean="0"/>
              <a:t>4) BROQUIÈRE</a:t>
            </a:r>
            <a:r>
              <a:rPr lang="cs-CZ" sz="1100" dirty="0"/>
              <a:t>, </a:t>
            </a:r>
            <a:r>
              <a:rPr lang="cs-CZ" sz="1100" dirty="0" err="1"/>
              <a:t>Bertrandon</a:t>
            </a:r>
            <a:r>
              <a:rPr lang="cs-CZ" sz="1100" dirty="0"/>
              <a:t> De La. </a:t>
            </a:r>
            <a:r>
              <a:rPr lang="cs-CZ" sz="1100" i="1" dirty="0"/>
              <a:t>wikimedia.org</a:t>
            </a:r>
            <a:r>
              <a:rPr lang="cs-CZ" sz="1100" dirty="0"/>
              <a:t> [online]. [cit. 20.1.2014]. Dostupný na WWW: </a:t>
            </a:r>
            <a:r>
              <a:rPr lang="cs-CZ" sz="1100" dirty="0">
                <a:hlinkClick r:id="rId5"/>
              </a:rPr>
              <a:t>http://</a:t>
            </a:r>
            <a:r>
              <a:rPr lang="cs-CZ" sz="1100" dirty="0" smtClean="0">
                <a:hlinkClick r:id="rId5"/>
              </a:rPr>
              <a:t>commons.wikimedia.org/wiki/File:Constantinople_1453.jpg</a:t>
            </a:r>
            <a:endParaRPr lang="cs-CZ" sz="1100" dirty="0" smtClean="0"/>
          </a:p>
          <a:p>
            <a:endParaRPr lang="cs-CZ" sz="1100" dirty="0"/>
          </a:p>
          <a:p>
            <a:r>
              <a:rPr lang="cs-CZ" sz="1100" dirty="0" smtClean="0"/>
              <a:t>5) BELLINI</a:t>
            </a:r>
            <a:r>
              <a:rPr lang="cs-CZ" sz="1100" dirty="0"/>
              <a:t>, </a:t>
            </a:r>
            <a:r>
              <a:rPr lang="cs-CZ" sz="1100" dirty="0" err="1"/>
              <a:t>Gentile</a:t>
            </a:r>
            <a:r>
              <a:rPr lang="cs-CZ" sz="1100" dirty="0"/>
              <a:t>. </a:t>
            </a:r>
            <a:r>
              <a:rPr lang="cs-CZ" sz="1100" i="1" dirty="0"/>
              <a:t>wikimedia.org</a:t>
            </a:r>
            <a:r>
              <a:rPr lang="cs-CZ" sz="1100" dirty="0"/>
              <a:t> [online]. [cit. 20.1.2014]. Dostupný na WWW: </a:t>
            </a:r>
            <a:r>
              <a:rPr lang="cs-CZ" sz="1100" dirty="0">
                <a:hlinkClick r:id="rId6"/>
              </a:rPr>
              <a:t>http://</a:t>
            </a:r>
            <a:r>
              <a:rPr lang="cs-CZ" sz="1100" dirty="0" smtClean="0">
                <a:hlinkClick r:id="rId6"/>
              </a:rPr>
              <a:t>commons.wikimedia.org/wiki/File:Gentile_Bellini_003.jpg</a:t>
            </a:r>
            <a:endParaRPr lang="cs-CZ" sz="1100" dirty="0" smtClean="0"/>
          </a:p>
          <a:p>
            <a:endParaRPr lang="cs-CZ" sz="1100" dirty="0" smtClean="0"/>
          </a:p>
          <a:p>
            <a:r>
              <a:rPr lang="cs-CZ" sz="1100" dirty="0" smtClean="0"/>
              <a:t>6) </a:t>
            </a:r>
            <a:r>
              <a:rPr lang="nl-NL" sz="1100" dirty="0" smtClean="0"/>
              <a:t>M</a:t>
            </a:r>
            <a:r>
              <a:rPr lang="nl-NL" sz="1100" dirty="0"/>
              <a:t>, Petar. </a:t>
            </a:r>
            <a:r>
              <a:rPr lang="nl-NL" sz="1100" i="1" dirty="0"/>
              <a:t>wikimedia.org</a:t>
            </a:r>
            <a:r>
              <a:rPr lang="nl-NL" sz="1100" dirty="0"/>
              <a:t> [online]. [cit. 20.1.2014]. Dostupný na WWW: </a:t>
            </a:r>
            <a:r>
              <a:rPr lang="nl-NL" sz="1100" dirty="0">
                <a:hlinkClick r:id="rId7"/>
              </a:rPr>
              <a:t>http://</a:t>
            </a:r>
            <a:r>
              <a:rPr lang="nl-NL" sz="1100" dirty="0" smtClean="0">
                <a:hlinkClick r:id="rId7"/>
              </a:rPr>
              <a:t>commons.wikimedia.org/wiki/File:Janicaru.jpg</a:t>
            </a:r>
            <a:endParaRPr lang="cs-CZ" sz="1100" dirty="0" smtClean="0"/>
          </a:p>
          <a:p>
            <a:endParaRPr lang="cs-CZ" sz="1100" dirty="0" smtClean="0"/>
          </a:p>
          <a:p>
            <a:r>
              <a:rPr lang="cs-CZ" sz="1100" dirty="0" smtClean="0"/>
              <a:t>7) LOKMAN</a:t>
            </a:r>
            <a:r>
              <a:rPr lang="cs-CZ" sz="1100" dirty="0"/>
              <a:t>. </a:t>
            </a:r>
            <a:r>
              <a:rPr lang="cs-CZ" sz="1100" i="1" dirty="0"/>
              <a:t>wikimedia.org</a:t>
            </a:r>
            <a:r>
              <a:rPr lang="cs-CZ" sz="1100" dirty="0"/>
              <a:t> [online]. [cit. 20.1.2014]. Dostupný na WWW: </a:t>
            </a:r>
            <a:r>
              <a:rPr lang="cs-CZ" sz="1100" dirty="0">
                <a:hlinkClick r:id="rId8"/>
              </a:rPr>
              <a:t>http://</a:t>
            </a:r>
            <a:r>
              <a:rPr lang="cs-CZ" sz="1100" dirty="0" smtClean="0">
                <a:hlinkClick r:id="rId8"/>
              </a:rPr>
              <a:t>commons.wikimedia.org/wiki/File:1526-Suleiman_the_Magnificent_and_the_Battle_of_Mohacs-Hunername-large.jpg</a:t>
            </a:r>
            <a:endParaRPr lang="cs-CZ" sz="1100" dirty="0" smtClean="0"/>
          </a:p>
          <a:p>
            <a:endParaRPr lang="cs-CZ" sz="1100" dirty="0" smtClean="0"/>
          </a:p>
          <a:p>
            <a:r>
              <a:rPr lang="cs-CZ" sz="1100" dirty="0" smtClean="0"/>
              <a:t>8) TITIAN. </a:t>
            </a:r>
            <a:r>
              <a:rPr lang="cs-CZ" sz="1100" i="1" dirty="0" err="1" smtClean="0"/>
              <a:t>wikipedia.org</a:t>
            </a:r>
            <a:r>
              <a:rPr lang="cs-CZ" sz="1100" dirty="0" smtClean="0"/>
              <a:t> [online]. [cit. 20.1.2014]. Dostupný na WWW: </a:t>
            </a:r>
            <a:r>
              <a:rPr lang="cs-CZ" sz="1100" dirty="0" smtClean="0">
                <a:hlinkClick r:id="rId9"/>
              </a:rPr>
              <a:t>http://en.wikipedia.org/wiki/File:EmperorSuleiman.jpg</a:t>
            </a:r>
            <a:endParaRPr lang="cs-CZ" sz="1100" dirty="0" smtClean="0"/>
          </a:p>
          <a:p>
            <a:endParaRPr lang="cs-CZ" sz="1100" dirty="0" smtClean="0"/>
          </a:p>
          <a:p>
            <a:r>
              <a:rPr lang="cs-CZ" sz="1100" dirty="0" smtClean="0"/>
              <a:t>9) DORFFMAISTER, </a:t>
            </a:r>
            <a:r>
              <a:rPr lang="cs-CZ" sz="1100" dirty="0" err="1" smtClean="0"/>
              <a:t>István</a:t>
            </a:r>
            <a:r>
              <a:rPr lang="cs-CZ" sz="1100" dirty="0" smtClean="0"/>
              <a:t>. </a:t>
            </a:r>
            <a:r>
              <a:rPr lang="cs-CZ" sz="1100" i="1" dirty="0" err="1" smtClean="0"/>
              <a:t>wikipedia.org</a:t>
            </a:r>
            <a:r>
              <a:rPr lang="cs-CZ" sz="1100" dirty="0" smtClean="0"/>
              <a:t> [online]. [cit. 20.1.2014]. Dostupný na WWW: </a:t>
            </a:r>
            <a:r>
              <a:rPr lang="cs-CZ" sz="1100" dirty="0" smtClean="0">
                <a:hlinkClick r:id="rId10"/>
              </a:rPr>
              <a:t>http://hu.wikipedia.org/wiki/F%C3%A1jl:Dorffmaister_The_death_of_Louis_II_of_Hungary_1795-1796.jpg</a:t>
            </a:r>
            <a:endParaRPr lang="cs-CZ" sz="1100" dirty="0" smtClean="0"/>
          </a:p>
          <a:p>
            <a:endParaRPr lang="cs-CZ" sz="1100" dirty="0" smtClean="0"/>
          </a:p>
          <a:p>
            <a:r>
              <a:rPr lang="cs-CZ" sz="1100" dirty="0" smtClean="0"/>
              <a:t>10) GEFFELS, Frans. </a:t>
            </a:r>
            <a:r>
              <a:rPr lang="cs-CZ" sz="1100" i="1" dirty="0" err="1" smtClean="0"/>
              <a:t>wikimedia.org</a:t>
            </a:r>
            <a:r>
              <a:rPr lang="cs-CZ" sz="1100" dirty="0" smtClean="0"/>
              <a:t> [online]. [cit. 20.1.2014]. Dostupný na WWW: </a:t>
            </a:r>
            <a:r>
              <a:rPr lang="cs-CZ" sz="1100" dirty="0" smtClean="0">
                <a:hlinkClick r:id="rId11"/>
              </a:rPr>
              <a:t>http://commons.wikimedia.org/wiki/File:Vienna_Battle_1683.jpg</a:t>
            </a:r>
            <a:endParaRPr lang="cs-CZ" sz="1100" dirty="0" smtClean="0"/>
          </a:p>
          <a:p>
            <a:endParaRPr lang="cs-CZ" sz="1100" dirty="0" smtClean="0"/>
          </a:p>
          <a:p>
            <a:r>
              <a:rPr lang="cs-CZ" sz="1100" dirty="0" smtClean="0"/>
              <a:t>11) BAYDIN, </a:t>
            </a:r>
            <a:r>
              <a:rPr lang="cs-CZ" sz="1100" dirty="0" err="1" smtClean="0"/>
              <a:t>Atilim</a:t>
            </a:r>
            <a:r>
              <a:rPr lang="cs-CZ" sz="1100" dirty="0" smtClean="0"/>
              <a:t> </a:t>
            </a:r>
            <a:r>
              <a:rPr lang="cs-CZ" sz="1100" dirty="0" err="1" smtClean="0"/>
              <a:t>Gunes</a:t>
            </a:r>
            <a:r>
              <a:rPr lang="cs-CZ" sz="1100" dirty="0" smtClean="0"/>
              <a:t>. </a:t>
            </a:r>
            <a:r>
              <a:rPr lang="cs-CZ" sz="1100" i="1" dirty="0" err="1" smtClean="0"/>
              <a:t>wikimedia.org</a:t>
            </a:r>
            <a:r>
              <a:rPr lang="cs-CZ" sz="1100" dirty="0" smtClean="0"/>
              <a:t> [online]. [cit. 20.1.2014]. Dostupný na WWW: </a:t>
            </a:r>
            <a:r>
              <a:rPr lang="cs-CZ" sz="1100" dirty="0" smtClean="0">
                <a:hlinkClick r:id="rId12"/>
              </a:rPr>
              <a:t>http://commons.wikimedia.org/wiki/File:OttomanEmpireIn1683.png</a:t>
            </a:r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</p:txBody>
      </p:sp>
    </p:spTree>
    <p:extLst>
      <p:ext uri="{BB962C8B-B14F-4D97-AF65-F5344CB8AC3E}">
        <p14:creationId xmlns:p14="http://schemas.microsoft.com/office/powerpoint/2010/main" xmlns="" val="162083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 a expanze Osmanské Říše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29294" y="6309320"/>
            <a:ext cx="2935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/>
              <a:t>Sultán Osman – zakladatel říše </a:t>
            </a:r>
            <a:endParaRPr lang="cs-CZ" sz="16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131840" y="1628800"/>
            <a:ext cx="577254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Ve 13. století  - sultán Osman rozšiřuje území  z Malé Asie</a:t>
            </a:r>
          </a:p>
          <a:p>
            <a:r>
              <a:rPr lang="cs-CZ" b="1" dirty="0" smtClean="0"/>
              <a:t>Od </a:t>
            </a:r>
            <a:r>
              <a:rPr lang="cs-CZ" b="1" dirty="0" err="1" smtClean="0"/>
              <a:t>pol</a:t>
            </a:r>
            <a:r>
              <a:rPr lang="cs-CZ" b="1" dirty="0" smtClean="0"/>
              <a:t>. 14. století – vpád osmanských Turků na Balkán</a:t>
            </a:r>
          </a:p>
          <a:p>
            <a:endParaRPr lang="cs-CZ" b="1" dirty="0" smtClean="0"/>
          </a:p>
          <a:p>
            <a:r>
              <a:rPr lang="cs-CZ" b="1" dirty="0" smtClean="0"/>
              <a:t>       1389 – bitva na Kosově poli – porážka Srbska</a:t>
            </a:r>
          </a:p>
          <a:p>
            <a:r>
              <a:rPr lang="cs-CZ" b="1" dirty="0" smtClean="0"/>
              <a:t>       </a:t>
            </a:r>
          </a:p>
          <a:p>
            <a:r>
              <a:rPr lang="cs-CZ" b="1" dirty="0"/>
              <a:t> </a:t>
            </a:r>
            <a:r>
              <a:rPr lang="cs-CZ" b="1" dirty="0" smtClean="0"/>
              <a:t>      1396 – bitva u </a:t>
            </a:r>
            <a:r>
              <a:rPr lang="cs-CZ" b="1" dirty="0" err="1" smtClean="0"/>
              <a:t>Nikopole</a:t>
            </a:r>
            <a:r>
              <a:rPr lang="cs-CZ" b="1" dirty="0" smtClean="0"/>
              <a:t> – porážka císaře </a:t>
            </a:r>
          </a:p>
          <a:p>
            <a:r>
              <a:rPr lang="cs-CZ" b="1" dirty="0"/>
              <a:t> </a:t>
            </a:r>
            <a:r>
              <a:rPr lang="cs-CZ" b="1" dirty="0" smtClean="0"/>
              <a:t>                         Zikmunda Lucemburského</a:t>
            </a:r>
          </a:p>
          <a:p>
            <a:r>
              <a:rPr lang="cs-CZ" b="1" dirty="0" smtClean="0"/>
              <a:t>       </a:t>
            </a:r>
          </a:p>
          <a:p>
            <a:r>
              <a:rPr lang="cs-CZ" b="1" dirty="0" smtClean="0"/>
              <a:t>       1453 – dobytí Konstantinopole / Cařihradu /</a:t>
            </a:r>
          </a:p>
          <a:p>
            <a:r>
              <a:rPr lang="cs-CZ" b="1" dirty="0" smtClean="0"/>
              <a:t>                     pád Byzantské říše </a:t>
            </a:r>
          </a:p>
          <a:p>
            <a:r>
              <a:rPr lang="cs-CZ" b="1" dirty="0" smtClean="0"/>
              <a:t>                     sultán </a:t>
            </a:r>
            <a:r>
              <a:rPr lang="cs-CZ" b="1" dirty="0" err="1" smtClean="0"/>
              <a:t>Mehmed</a:t>
            </a:r>
            <a:r>
              <a:rPr lang="cs-CZ" b="1" dirty="0" smtClean="0"/>
              <a:t> II.</a:t>
            </a:r>
          </a:p>
          <a:p>
            <a:endParaRPr lang="cs-CZ" b="1" dirty="0" smtClean="0"/>
          </a:p>
          <a:p>
            <a:r>
              <a:rPr lang="cs-CZ" b="1" dirty="0" smtClean="0"/>
              <a:t>       1526 – vítězství u Moháče </a:t>
            </a:r>
          </a:p>
          <a:p>
            <a:r>
              <a:rPr lang="cs-CZ" b="1" dirty="0" smtClean="0"/>
              <a:t>                     sultán </a:t>
            </a:r>
            <a:r>
              <a:rPr lang="cs-CZ" b="1" dirty="0" err="1" smtClean="0"/>
              <a:t>Sulejman</a:t>
            </a:r>
            <a:r>
              <a:rPr lang="cs-CZ" b="1" dirty="0" smtClean="0"/>
              <a:t> I. X Ludvík Jagellonský </a:t>
            </a:r>
            <a:endParaRPr lang="cs-CZ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905" y="1628800"/>
            <a:ext cx="301893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203848" y="6093296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1</a:t>
            </a:r>
            <a:r>
              <a:rPr lang="cs-CZ" sz="1400" dirty="0" smtClean="0"/>
              <a:t>)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Soubor:Battle on Kosovo138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9159174" cy="5472608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709247" y="5877272"/>
            <a:ext cx="4727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1389 - bitva na Kosově poli / porážka Srbska /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8316416" y="5908049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2</a:t>
            </a:r>
            <a:r>
              <a:rPr lang="cs-CZ" sz="1400" dirty="0" smtClean="0"/>
              <a:t>)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5105"/>
            <a:ext cx="4536504" cy="6643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48390" y="6381328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3</a:t>
            </a:r>
            <a:r>
              <a:rPr lang="cs-CZ" sz="1400" dirty="0" smtClean="0"/>
              <a:t>)</a:t>
            </a:r>
            <a:endParaRPr lang="cs-CZ" sz="1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7921" y="4077072"/>
            <a:ext cx="332879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1396 – bitva u </a:t>
            </a:r>
            <a:r>
              <a:rPr lang="cs-CZ" sz="2400" b="1" dirty="0" err="1" smtClean="0"/>
              <a:t>Nikopole</a:t>
            </a:r>
            <a:endParaRPr lang="cs-CZ" sz="2400" b="1" dirty="0" smtClean="0"/>
          </a:p>
          <a:p>
            <a:endParaRPr lang="cs-CZ" dirty="0"/>
          </a:p>
          <a:p>
            <a:r>
              <a:rPr lang="cs-CZ" b="1" dirty="0" smtClean="0"/>
              <a:t>Velké křížové tažení, vedené </a:t>
            </a:r>
          </a:p>
          <a:p>
            <a:r>
              <a:rPr lang="cs-CZ" b="1" dirty="0" smtClean="0"/>
              <a:t>Zikmundem Lucemburským </a:t>
            </a:r>
          </a:p>
          <a:p>
            <a:r>
              <a:rPr lang="cs-CZ" b="1" dirty="0"/>
              <a:t>p</a:t>
            </a:r>
            <a:r>
              <a:rPr lang="cs-CZ" b="1" dirty="0" smtClean="0"/>
              <a:t>roti Osmanské říši.</a:t>
            </a:r>
          </a:p>
          <a:p>
            <a:r>
              <a:rPr lang="cs-CZ" b="1" dirty="0" smtClean="0"/>
              <a:t>Katastrofální porážka křesťanů </a:t>
            </a:r>
          </a:p>
          <a:p>
            <a:r>
              <a:rPr lang="cs-CZ" b="1" dirty="0" smtClean="0"/>
              <a:t>osmanskými Turky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78261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Soubor:Constantinople 145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4214381" cy="6154152"/>
          </a:xfrm>
          <a:prstGeom prst="rect">
            <a:avLst/>
          </a:prstGeom>
          <a:noFill/>
        </p:spPr>
      </p:pic>
      <p:pic>
        <p:nvPicPr>
          <p:cNvPr id="26630" name="Picture 6" descr="http://upload.wikimedia.org/wikipedia/commons/thumb/c/c6/Gentile_Bellini_003.jpg/220px-Gentile_Bellini_00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71391" y="188640"/>
            <a:ext cx="3240360" cy="437448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004048" y="4797152"/>
            <a:ext cx="32120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Mehmed</a:t>
            </a:r>
            <a:r>
              <a:rPr lang="cs-CZ" b="1" dirty="0" smtClean="0"/>
              <a:t> II.</a:t>
            </a:r>
          </a:p>
          <a:p>
            <a:endParaRPr lang="cs-CZ" b="1" dirty="0" smtClean="0"/>
          </a:p>
          <a:p>
            <a:r>
              <a:rPr lang="cs-CZ" b="1" dirty="0" smtClean="0"/>
              <a:t>1453 – dobytí Konstantinopole</a:t>
            </a:r>
          </a:p>
          <a:p>
            <a:r>
              <a:rPr lang="cs-CZ" b="1" dirty="0"/>
              <a:t> </a:t>
            </a:r>
            <a:r>
              <a:rPr lang="cs-CZ" b="1" dirty="0" smtClean="0"/>
              <a:t>             osmanskými Turky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26237" y="6342792"/>
            <a:ext cx="3099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/>
              <a:t>Obléhání Konstantinopole r. 1453</a:t>
            </a:r>
            <a:endParaRPr lang="cs-CZ" sz="16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283968" y="6378009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4)</a:t>
            </a:r>
            <a:endParaRPr lang="cs-CZ" sz="1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8411751" y="4285664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5)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6046" y="188640"/>
            <a:ext cx="8686800" cy="841248"/>
          </a:xfrm>
        </p:spPr>
        <p:txBody>
          <a:bodyPr/>
          <a:lstStyle/>
          <a:p>
            <a:r>
              <a:rPr lang="cs-CZ" dirty="0" smtClean="0"/>
              <a:t>Turecké vojsko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52525"/>
            <a:ext cx="3543300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747315" y="6021288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6)</a:t>
            </a:r>
            <a:endParaRPr lang="cs-CZ" sz="1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87973" y="1052736"/>
            <a:ext cx="515602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u="sng" dirty="0" smtClean="0"/>
              <a:t>Pěší jednotky </a:t>
            </a:r>
            <a:r>
              <a:rPr lang="cs-CZ" sz="2400" b="1" dirty="0" smtClean="0"/>
              <a:t>- kopí</a:t>
            </a:r>
            <a:r>
              <a:rPr lang="cs-CZ" sz="2400" b="1" dirty="0"/>
              <a:t>, šavle, </a:t>
            </a:r>
            <a:r>
              <a:rPr lang="cs-CZ" sz="2400" b="1" dirty="0" err="1"/>
              <a:t>handžar</a:t>
            </a:r>
            <a:endParaRPr lang="cs-CZ" sz="2400" b="1" dirty="0"/>
          </a:p>
          <a:p>
            <a:r>
              <a:rPr lang="cs-CZ" sz="2400" b="1" dirty="0"/>
              <a:t>             ( se zakřivenou čepelí )</a:t>
            </a:r>
          </a:p>
          <a:p>
            <a:endParaRPr lang="cs-CZ" sz="2400" b="1" dirty="0"/>
          </a:p>
          <a:p>
            <a:r>
              <a:rPr lang="cs-CZ" sz="2400" b="1" u="sng" dirty="0" smtClean="0"/>
              <a:t>Jízda</a:t>
            </a:r>
            <a:r>
              <a:rPr lang="cs-CZ" sz="2400" b="1" dirty="0" smtClean="0"/>
              <a:t> –ochranná zbroj – drát. košile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         kopí, šavle, sekyra, luk , někteří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         ručnice</a:t>
            </a:r>
          </a:p>
          <a:p>
            <a:endParaRPr lang="cs-CZ" sz="2400" b="1" dirty="0"/>
          </a:p>
          <a:p>
            <a:r>
              <a:rPr lang="cs-CZ" sz="2400" b="1" u="sng" dirty="0" smtClean="0"/>
              <a:t>Dělostřelectvo</a:t>
            </a:r>
            <a:r>
              <a:rPr lang="cs-CZ" sz="2400" b="1" dirty="0" smtClean="0"/>
              <a:t> – stálí vojáci s pevným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         platem, i výroba nábojů </a:t>
            </a:r>
          </a:p>
          <a:p>
            <a:endParaRPr lang="cs-CZ" sz="2400" b="1" dirty="0"/>
          </a:p>
          <a:p>
            <a:r>
              <a:rPr lang="cs-CZ" sz="2400" b="1" u="sng" dirty="0" smtClean="0"/>
              <a:t>Janičáři </a:t>
            </a:r>
            <a:r>
              <a:rPr lang="cs-CZ" sz="2400" b="1" dirty="0" smtClean="0"/>
              <a:t>– elitní vojenské jednotky z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          mladíků, unesených Turky z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          porobených národů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          ( 10 – 12 tisíc  )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          výchova trvala až 14 let</a:t>
            </a:r>
            <a:endParaRPr lang="cs-CZ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35418" y="6378181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/>
              <a:t>Janičáři</a:t>
            </a:r>
            <a:endParaRPr lang="cs-CZ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1526 – bitva u Moháče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8552" y="1313792"/>
            <a:ext cx="4032448" cy="470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18174"/>
            <a:ext cx="3384376" cy="537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779912" y="6381328"/>
            <a:ext cx="3286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/>
              <a:t>Bitva u Moháče – turecká miniatura</a:t>
            </a:r>
            <a:endParaRPr lang="cs-CZ" sz="16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065" y="6391482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7)</a:t>
            </a:r>
            <a:endParaRPr lang="cs-CZ" sz="1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004048" y="6020930"/>
            <a:ext cx="3544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err="1" smtClean="0"/>
              <a:t>Sulejman</a:t>
            </a:r>
            <a:r>
              <a:rPr lang="cs-CZ" sz="1600" b="1" dirty="0" smtClean="0"/>
              <a:t> I. Nádherný, </a:t>
            </a:r>
            <a:r>
              <a:rPr lang="cs-CZ" sz="1600" b="1" dirty="0" err="1" smtClean="0"/>
              <a:t>zv</a:t>
            </a:r>
            <a:r>
              <a:rPr lang="cs-CZ" sz="1600" b="1" dirty="0" smtClean="0"/>
              <a:t>. Zákonodárce</a:t>
            </a:r>
            <a:endParaRPr lang="cs-CZ" sz="16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8619304" y="6073551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8)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xmlns="" val="345361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-28303"/>
            <a:ext cx="5184576" cy="687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868144" y="4077072"/>
            <a:ext cx="275210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1526 – Bitva u Moháče</a:t>
            </a:r>
          </a:p>
          <a:p>
            <a:endParaRPr lang="cs-CZ" dirty="0"/>
          </a:p>
          <a:p>
            <a:r>
              <a:rPr lang="cs-CZ" b="1" dirty="0" smtClean="0"/>
              <a:t>Ludvík Jagellonský</a:t>
            </a:r>
          </a:p>
          <a:p>
            <a:r>
              <a:rPr lang="cs-CZ" dirty="0"/>
              <a:t> k</a:t>
            </a:r>
            <a:r>
              <a:rPr lang="cs-CZ" dirty="0" smtClean="0"/>
              <a:t>rál český a uherský</a:t>
            </a:r>
          </a:p>
          <a:p>
            <a:r>
              <a:rPr lang="cs-CZ" dirty="0"/>
              <a:t> </a:t>
            </a:r>
            <a:r>
              <a:rPr lang="cs-CZ" dirty="0" smtClean="0"/>
              <a:t>zahynul po prohrané bitvě</a:t>
            </a:r>
          </a:p>
          <a:p>
            <a:r>
              <a:rPr lang="cs-CZ" dirty="0"/>
              <a:t> </a:t>
            </a:r>
            <a:r>
              <a:rPr lang="cs-CZ" dirty="0" smtClean="0"/>
              <a:t>při útěku v bažině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508104" y="6453336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9)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xmlns="" val="133362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77415"/>
            <a:ext cx="9001000" cy="600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99766" y="6196662"/>
            <a:ext cx="6872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1683 – porážka Turků u Vídně. Počátek konce turecké moci v Evropě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8622659" y="6258217"/>
            <a:ext cx="443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10)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xmlns="" val="29159388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1014</TotalTime>
  <Words>545</Words>
  <Application>Microsoft Office PowerPoint</Application>
  <PresentationFormat>Předvádění na obrazovce (4:3)</PresentationFormat>
  <Paragraphs>100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Cesta</vt:lpstr>
      <vt:lpstr>expanze osmanských turků do Evropy</vt:lpstr>
      <vt:lpstr>Vznik a expanze Osmanské Říše</vt:lpstr>
      <vt:lpstr>Snímek 3</vt:lpstr>
      <vt:lpstr>Snímek 4</vt:lpstr>
      <vt:lpstr>Snímek 5</vt:lpstr>
      <vt:lpstr>Turecké vojsko</vt:lpstr>
      <vt:lpstr>1526 – bitva u Moháče</vt:lpstr>
      <vt:lpstr>Snímek 8</vt:lpstr>
      <vt:lpstr>Snímek 9</vt:lpstr>
      <vt:lpstr>Snímek 10</vt:lpstr>
      <vt:lpstr>Snímek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Pozdní středověk</dc:title>
  <dc:creator>zackova zdenka</dc:creator>
  <cp:lastModifiedBy>zadnikova</cp:lastModifiedBy>
  <cp:revision>57</cp:revision>
  <dcterms:created xsi:type="dcterms:W3CDTF">2013-03-22T08:05:45Z</dcterms:created>
  <dcterms:modified xsi:type="dcterms:W3CDTF">2019-11-15T10:14:14Z</dcterms:modified>
</cp:coreProperties>
</file>