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6858000" cy="9144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12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FC38-0821-451A-A164-F1B9E13CD641}" type="datetimeFigureOut">
              <a:rPr lang="cs-CZ" smtClean="0"/>
              <a:pPr/>
              <a:t>16.3.2014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258F-33F0-4B3A-8082-A296204A17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FC38-0821-451A-A164-F1B9E13CD641}" type="datetimeFigureOut">
              <a:rPr lang="cs-CZ" smtClean="0"/>
              <a:pPr/>
              <a:t>16.3.2014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258F-33F0-4B3A-8082-A296204A17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FC38-0821-451A-A164-F1B9E13CD641}" type="datetimeFigureOut">
              <a:rPr lang="cs-CZ" smtClean="0"/>
              <a:pPr/>
              <a:t>16.3.2014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258F-33F0-4B3A-8082-A296204A17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FC38-0821-451A-A164-F1B9E13CD641}" type="datetimeFigureOut">
              <a:rPr lang="cs-CZ" smtClean="0"/>
              <a:pPr/>
              <a:t>16.3.2014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258F-33F0-4B3A-8082-A296204A17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FC38-0821-451A-A164-F1B9E13CD641}" type="datetimeFigureOut">
              <a:rPr lang="cs-CZ" smtClean="0"/>
              <a:pPr/>
              <a:t>16.3.2014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258F-33F0-4B3A-8082-A296204A17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FC38-0821-451A-A164-F1B9E13CD641}" type="datetimeFigureOut">
              <a:rPr lang="cs-CZ" smtClean="0"/>
              <a:pPr/>
              <a:t>16.3.2014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258F-33F0-4B3A-8082-A296204A17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FC38-0821-451A-A164-F1B9E13CD641}" type="datetimeFigureOut">
              <a:rPr lang="cs-CZ" smtClean="0"/>
              <a:pPr/>
              <a:t>16.3.2014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258F-33F0-4B3A-8082-A296204A17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FC38-0821-451A-A164-F1B9E13CD641}" type="datetimeFigureOut">
              <a:rPr lang="cs-CZ" smtClean="0"/>
              <a:pPr/>
              <a:t>16.3.2014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258F-33F0-4B3A-8082-A296204A17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FC38-0821-451A-A164-F1B9E13CD641}" type="datetimeFigureOut">
              <a:rPr lang="cs-CZ" smtClean="0"/>
              <a:pPr/>
              <a:t>16.3.2014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258F-33F0-4B3A-8082-A296204A17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FC38-0821-451A-A164-F1B9E13CD641}" type="datetimeFigureOut">
              <a:rPr lang="cs-CZ" smtClean="0"/>
              <a:pPr/>
              <a:t>16.3.2014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258F-33F0-4B3A-8082-A296204A17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FC38-0821-451A-A164-F1B9E13CD641}" type="datetimeFigureOut">
              <a:rPr lang="cs-CZ" smtClean="0"/>
              <a:pPr/>
              <a:t>16.3.2014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258F-33F0-4B3A-8082-A296204A17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7FC38-0821-451A-A164-F1B9E13CD641}" type="datetimeFigureOut">
              <a:rPr lang="cs-CZ" smtClean="0"/>
              <a:pPr/>
              <a:t>16.3.2014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1258F-33F0-4B3A-8082-A296204A17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NAKUPUJEME</a:t>
            </a:r>
            <a:br>
              <a:rPr lang="cs-CZ" b="1" dirty="0" smtClean="0"/>
            </a:br>
            <a:r>
              <a:rPr lang="cs-CZ" b="1" dirty="0" smtClean="0"/>
              <a:t>A</a:t>
            </a:r>
            <a:br>
              <a:rPr lang="cs-CZ" b="1" dirty="0" smtClean="0"/>
            </a:br>
            <a:r>
              <a:rPr lang="cs-CZ" b="1" dirty="0" smtClean="0"/>
              <a:t>PLATÍME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12676" y="7068277"/>
            <a:ext cx="5778642" cy="1536171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</a:rPr>
              <a:t>Vzdělávací materiál </a:t>
            </a:r>
            <a:r>
              <a:rPr lang="cs-CZ" sz="2000" dirty="0">
                <a:solidFill>
                  <a:schemeClr val="tx1"/>
                </a:solidFill>
              </a:rPr>
              <a:t>byl vytvořen v rámci projektu 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Inovace a zkvalitnění výuky na Slovanském gymnáziu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b="1" dirty="0" smtClean="0">
                <a:solidFill>
                  <a:schemeClr val="tx1"/>
                </a:solidFill>
              </a:rPr>
              <a:t>CZ.1.07/1.5.00/34.1088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672" y="443542"/>
            <a:ext cx="5904656" cy="1663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2656" y="395536"/>
            <a:ext cx="6172200" cy="821440"/>
          </a:xfrm>
        </p:spPr>
        <p:txBody>
          <a:bodyPr>
            <a:noAutofit/>
          </a:bodyPr>
          <a:lstStyle/>
          <a:p>
            <a:r>
              <a:rPr lang="cs-CZ" sz="6600" b="1" dirty="0" err="1" smtClean="0"/>
              <a:t>LiDL</a:t>
            </a:r>
            <a:endParaRPr lang="cs-CZ" sz="66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476672" y="1259631"/>
          <a:ext cx="6192688" cy="6046807"/>
        </p:xfrm>
        <a:graphic>
          <a:graphicData uri="http://schemas.openxmlformats.org/drawingml/2006/table">
            <a:tbl>
              <a:tblPr/>
              <a:tblGrid>
                <a:gridCol w="4070222"/>
                <a:gridCol w="1840136"/>
                <a:gridCol w="282330"/>
              </a:tblGrid>
              <a:tr h="46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b="0" dirty="0">
                          <a:latin typeface="Calibri"/>
                          <a:ea typeface="Calibri"/>
                          <a:cs typeface="Times New Roman"/>
                        </a:rPr>
                        <a:t>CZK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b="0" dirty="0">
                          <a:latin typeface="Calibri"/>
                          <a:ea typeface="Calibri"/>
                          <a:cs typeface="Times New Roman"/>
                        </a:rPr>
                        <a:t>Mandarinky </a:t>
                      </a:r>
                      <a:r>
                        <a:rPr lang="cs-CZ" sz="2800" b="0" dirty="0" err="1">
                          <a:latin typeface="Calibri"/>
                          <a:ea typeface="Calibri"/>
                          <a:cs typeface="Times New Roman"/>
                        </a:rPr>
                        <a:t>volne</a:t>
                      </a:r>
                      <a:endParaRPr lang="cs-CZ" sz="2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22,44  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0,608 kg x 36,90   CZK/kg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Sýr Grana Padano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3 x 64,90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194,70  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8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Chalupářské vepřové maso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1 x 44,90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44,90  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b="1">
                          <a:latin typeface="Calibri"/>
                          <a:ea typeface="Calibri"/>
                          <a:cs typeface="Times New Roman"/>
                        </a:rPr>
                        <a:t>SUMA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b="1" dirty="0">
                          <a:latin typeface="Calibri"/>
                          <a:ea typeface="Calibri"/>
                          <a:cs typeface="Times New Roman"/>
                        </a:rPr>
                        <a:t>        262,04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879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b="1" dirty="0" err="1" smtClean="0"/>
              <a:t>LiDL</a:t>
            </a:r>
            <a:endParaRPr lang="cs-CZ" sz="66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404664" y="2699792"/>
          <a:ext cx="5760640" cy="1962912"/>
        </p:xfrm>
        <a:graphic>
          <a:graphicData uri="http://schemas.openxmlformats.org/drawingml/2006/table">
            <a:tbl>
              <a:tblPr/>
              <a:tblGrid>
                <a:gridCol w="3786253"/>
                <a:gridCol w="1711754"/>
                <a:gridCol w="262633"/>
              </a:tblGrid>
              <a:tr h="414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 smtClean="0">
                          <a:latin typeface="Calibri"/>
                          <a:ea typeface="Calibri"/>
                          <a:cs typeface="Times New Roman"/>
                        </a:rPr>
                        <a:t>            CZK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Mandarinky </a:t>
                      </a:r>
                      <a:r>
                        <a:rPr lang="cs-CZ" sz="2800" dirty="0" err="1">
                          <a:latin typeface="Calibri"/>
                          <a:ea typeface="Calibri"/>
                          <a:cs typeface="Times New Roman"/>
                        </a:rPr>
                        <a:t>volne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22,44  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0,608 kg x 36,90   CZK/kg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Čárový popisek 1 3"/>
          <p:cNvSpPr/>
          <p:nvPr/>
        </p:nvSpPr>
        <p:spPr>
          <a:xfrm>
            <a:off x="476672" y="4499992"/>
            <a:ext cx="3096344" cy="612648"/>
          </a:xfrm>
          <a:prstGeom prst="borderCallout1">
            <a:avLst>
              <a:gd name="adj1" fmla="val -3016"/>
              <a:gd name="adj2" fmla="val 38118"/>
              <a:gd name="adj3" fmla="val -61629"/>
              <a:gd name="adj4" fmla="val 143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Hmotnost  mandarinek je určena s přesností na gramy.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Čárový popisek 1 5"/>
          <p:cNvSpPr/>
          <p:nvPr/>
        </p:nvSpPr>
        <p:spPr>
          <a:xfrm>
            <a:off x="4437112" y="4499992"/>
            <a:ext cx="2088232" cy="612648"/>
          </a:xfrm>
          <a:prstGeom prst="borderCallout1">
            <a:avLst>
              <a:gd name="adj1" fmla="val -4571"/>
              <a:gd name="adj2" fmla="val 42297"/>
              <a:gd name="adj3" fmla="val -144030"/>
              <a:gd name="adj4" fmla="val 752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 dané položky platíme daň 15 %.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Čárový popisek 1 6"/>
          <p:cNvSpPr/>
          <p:nvPr/>
        </p:nvSpPr>
        <p:spPr>
          <a:xfrm>
            <a:off x="404664" y="1979712"/>
            <a:ext cx="2426568" cy="612648"/>
          </a:xfrm>
          <a:prstGeom prst="borderCallout1">
            <a:avLst>
              <a:gd name="adj1" fmla="val 60728"/>
              <a:gd name="adj2" fmla="val 101042"/>
              <a:gd name="adj3" fmla="val 137376"/>
              <a:gd name="adj4" fmla="val 1958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Mezinárodní označení české koruny</a:t>
            </a:r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404664" y="5508104"/>
          <a:ext cx="5904655" cy="981456"/>
        </p:xfrm>
        <a:graphic>
          <a:graphicData uri="http://schemas.openxmlformats.org/drawingml/2006/table">
            <a:tbl>
              <a:tblPr/>
              <a:tblGrid>
                <a:gridCol w="3880909"/>
                <a:gridCol w="1754548"/>
                <a:gridCol w="269198"/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Sýr Grana </a:t>
                      </a:r>
                      <a:r>
                        <a:rPr lang="cs-CZ" sz="2800" dirty="0" err="1">
                          <a:latin typeface="Calibri"/>
                          <a:ea typeface="Calibri"/>
                          <a:cs typeface="Times New Roman"/>
                        </a:rPr>
                        <a:t>Padano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3 x 64,90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194,70  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Čárový popisek 1 8"/>
          <p:cNvSpPr/>
          <p:nvPr/>
        </p:nvSpPr>
        <p:spPr>
          <a:xfrm>
            <a:off x="548680" y="7236296"/>
            <a:ext cx="3744416" cy="612648"/>
          </a:xfrm>
          <a:prstGeom prst="borderCallout1">
            <a:avLst>
              <a:gd name="adj1" fmla="val 93"/>
              <a:gd name="adj2" fmla="val 22086"/>
              <a:gd name="adj3" fmla="val -131592"/>
              <a:gd name="adj4" fmla="val 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Počet kusů daného výrobku, které jsme koupili.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Platíme nákup v hotovosti nebo platební kartou?</a:t>
            </a:r>
            <a:endParaRPr lang="cs-CZ" sz="40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548680" y="2195736"/>
            <a:ext cx="2269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Platební karta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8680" y="2843808"/>
            <a:ext cx="5960158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Z našeho účtu v bance je odečtena celková suma za nákup.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Například:		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262,04 Kč	</a:t>
            </a:r>
            <a:r>
              <a:rPr lang="cs-CZ" b="1" dirty="0" smtClean="0"/>
              <a:t>Některé obchody zaokrouhlují</a:t>
            </a:r>
          </a:p>
          <a:p>
            <a:r>
              <a:rPr lang="cs-CZ" sz="2000" b="1" dirty="0" smtClean="0"/>
              <a:t>575,80 Kč	</a:t>
            </a:r>
            <a:r>
              <a:rPr lang="cs-CZ" b="1" dirty="0" smtClean="0"/>
              <a:t>ceny </a:t>
            </a:r>
            <a:r>
              <a:rPr lang="cs-CZ" b="1" smtClean="0"/>
              <a:t>vážených potravin (</a:t>
            </a:r>
            <a:r>
              <a:rPr lang="cs-CZ" b="1" dirty="0" smtClean="0"/>
              <a:t>ovoce, zelenina,</a:t>
            </a:r>
          </a:p>
          <a:p>
            <a:r>
              <a:rPr lang="cs-CZ" sz="2000" b="1" dirty="0" smtClean="0"/>
              <a:t>115,22Kč	</a:t>
            </a:r>
            <a:r>
              <a:rPr lang="cs-CZ" b="1" dirty="0" smtClean="0"/>
              <a:t>salámy, saláty, …) na desetiny koruny</a:t>
            </a:r>
          </a:p>
          <a:p>
            <a:r>
              <a:rPr lang="cs-CZ" sz="2000" b="1" dirty="0" smtClean="0"/>
              <a:t>213,40 Kč	</a:t>
            </a:r>
            <a:r>
              <a:rPr lang="cs-CZ" b="1" dirty="0" smtClean="0"/>
              <a:t>a některé na setiny koruny.</a:t>
            </a:r>
          </a:p>
          <a:p>
            <a:endParaRPr lang="cs-CZ" sz="2000" b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548680" y="5652120"/>
            <a:ext cx="1538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Hotovost</a:t>
            </a:r>
            <a:endParaRPr lang="cs-CZ" sz="2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548680" y="6372200"/>
            <a:ext cx="4279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Celková suma je zaokrouhlena následovně: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48680" y="6876256"/>
            <a:ext cx="561662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262,04 Kč    zaokrouhleno na    262,00 Kč</a:t>
            </a:r>
          </a:p>
          <a:p>
            <a:r>
              <a:rPr lang="cs-CZ" sz="2000" b="1" dirty="0" smtClean="0"/>
              <a:t>575,80 Kč    zaokrouhleno na    576,00 Kč</a:t>
            </a:r>
          </a:p>
          <a:p>
            <a:r>
              <a:rPr lang="cs-CZ" sz="2000" b="1" dirty="0" smtClean="0"/>
              <a:t>115,50 Kč    zaokrouhleno na    116,00 Kč</a:t>
            </a:r>
          </a:p>
          <a:p>
            <a:r>
              <a:rPr lang="cs-CZ" sz="2000" b="1" dirty="0" smtClean="0"/>
              <a:t>213,40 Kč    zaokrouhleno na    213,00 Kč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Globus</a:t>
            </a:r>
            <a:endParaRPr lang="cs-CZ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548681" y="1691678"/>
          <a:ext cx="5760639" cy="3600401"/>
        </p:xfrm>
        <a:graphic>
          <a:graphicData uri="http://schemas.openxmlformats.org/drawingml/2006/table">
            <a:tbl>
              <a:tblPr/>
              <a:tblGrid>
                <a:gridCol w="3786252"/>
                <a:gridCol w="1711754"/>
                <a:gridCol w="262633"/>
              </a:tblGrid>
              <a:tr h="514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KO JUPÍ MALINA  0,7L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54,90  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SR STR8 OXYGEN  85ML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139,00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BR GILLETTE SER250ML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79,90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3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 smtClean="0">
                          <a:latin typeface="Calibri"/>
                          <a:ea typeface="Calibri"/>
                          <a:cs typeface="Times New Roman"/>
                        </a:rPr>
                        <a:t>    2 </a:t>
                      </a: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x 7,90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KŘUPÁNEK            100G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15,80  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3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1.372 x 36,90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latin typeface="Calibri"/>
                          <a:ea typeface="Calibri"/>
                          <a:cs typeface="Times New Roman"/>
                        </a:rPr>
                        <a:t>BANÁNY CHIQUI.PRE KG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50,60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764704" y="6300192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21% DPH 1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64704" y="7020272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15% DPH 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93448"/>
          </a:xfrm>
        </p:spPr>
        <p:txBody>
          <a:bodyPr/>
          <a:lstStyle/>
          <a:p>
            <a:r>
              <a:rPr lang="cs-CZ" b="1" dirty="0" smtClean="0"/>
              <a:t>Zaokrouhlování cen</a:t>
            </a:r>
            <a:endParaRPr lang="cs-CZ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836712" y="2699792"/>
          <a:ext cx="5498006" cy="1028686"/>
        </p:xfrm>
        <a:graphic>
          <a:graphicData uri="http://schemas.openxmlformats.org/drawingml/2006/table">
            <a:tbl>
              <a:tblPr/>
              <a:tblGrid>
                <a:gridCol w="3786252"/>
                <a:gridCol w="1711754"/>
              </a:tblGrid>
              <a:tr h="5143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1.372 x 36,90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latin typeface="Calibri"/>
                          <a:ea typeface="Calibri"/>
                          <a:cs typeface="Times New Roman"/>
                        </a:rPr>
                        <a:t>BANÁNY CHIQUI.PRE KG</a:t>
                      </a: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685925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4704" y="4211960"/>
            <a:ext cx="5248275" cy="619125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076325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92696" y="1331640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Některé obchody zaokrouhlují ceny vážených potravin jako jsou ovoce, zelenina, salámy, sýry, saláty, … na desetiny koruny (Globus) a jiné na setiny koruny (Terno, </a:t>
            </a:r>
            <a:r>
              <a:rPr lang="cs-CZ" dirty="0" err="1" smtClean="0"/>
              <a:t>Lidl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48680" y="5364088"/>
            <a:ext cx="5702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Cena banánů v Globusu                     50,60 Kč</a:t>
            </a:r>
            <a:endParaRPr lang="cs-CZ" sz="24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48680" y="6156176"/>
            <a:ext cx="5746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Cena </a:t>
            </a:r>
            <a:r>
              <a:rPr lang="cs-CZ" sz="2400" b="1" smtClean="0"/>
              <a:t>banánů </a:t>
            </a:r>
            <a:r>
              <a:rPr lang="cs-CZ" sz="2400" b="1" smtClean="0"/>
              <a:t> </a:t>
            </a:r>
            <a:r>
              <a:rPr lang="cs-CZ" sz="2400" b="1" dirty="0" smtClean="0"/>
              <a:t>např. v Ternu             50,63 Kč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239</Words>
  <Application>Microsoft Office PowerPoint</Application>
  <PresentationFormat>Předvádění na obrazovce (4:3)</PresentationFormat>
  <Paragraphs>76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NAKUPUJEME A PLATÍME</vt:lpstr>
      <vt:lpstr>LiDL</vt:lpstr>
      <vt:lpstr>LiDL</vt:lpstr>
      <vt:lpstr>Platíme nákup v hotovosti nebo platební kartou?</vt:lpstr>
      <vt:lpstr>Globus</vt:lpstr>
      <vt:lpstr>Zaokrouhlování cen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lachnitova</dc:creator>
  <cp:lastModifiedBy>Petra-SGO</cp:lastModifiedBy>
  <cp:revision>52</cp:revision>
  <dcterms:created xsi:type="dcterms:W3CDTF">2012-11-20T13:21:31Z</dcterms:created>
  <dcterms:modified xsi:type="dcterms:W3CDTF">2014-03-16T19:19:14Z</dcterms:modified>
</cp:coreProperties>
</file>