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6" r:id="rId18"/>
    <p:sldId id="277" r:id="rId19"/>
    <p:sldId id="278" r:id="rId20"/>
    <p:sldId id="272" r:id="rId21"/>
    <p:sldId id="271" r:id="rId22"/>
    <p:sldId id="273" r:id="rId23"/>
    <p:sldId id="27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34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518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570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965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606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86300" y="14478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5814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86300" y="35814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3964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767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86300" y="14478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86300" y="3581400"/>
            <a:ext cx="40767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965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8086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982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235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340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10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446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944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8569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6246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246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30" tIns="45715" rIns="91430" bIns="45715"/>
            <a:lstStyle/>
            <a:p>
              <a:pPr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5B08A56-CEF0-4B23-8B4B-17AC6FA6544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9DB35B8-D8D5-4428-82C7-A0D4C34165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nikatel.cz/zakony/zakon-c-40-2009-sb-trestni-zakonik/f3920581/" TargetMode="External"/><Relationship Id="rId2" Type="http://schemas.openxmlformats.org/officeDocument/2006/relationships/hyperlink" Target="http://business.center.cz/business/pravo/zakony/autorsk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1340768"/>
            <a:ext cx="8015808" cy="169612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04856" cy="1152128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Učební materiál </a:t>
            </a:r>
            <a:r>
              <a:rPr lang="cs-CZ" sz="2000" dirty="0">
                <a:solidFill>
                  <a:schemeClr val="tx1"/>
                </a:solidFill>
              </a:rPr>
              <a:t>byl vytvořen v rámci projektu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Inovace a zkvalitnění výuky na Slovanském gymnáziu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CZ.1.07/1.5.00/34.1088</a:t>
            </a:r>
            <a:endParaRPr lang="cs-CZ" dirty="0"/>
          </a:p>
        </p:txBody>
      </p:sp>
      <p:pic>
        <p:nvPicPr>
          <p:cNvPr id="1026" name="Picture 2" descr="Soubor:Copyright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84984"/>
            <a:ext cx="1876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32624"/>
            <a:ext cx="5472608" cy="1296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0008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Výjimky a omezení autorského práva §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Volné užití – § 30</a:t>
            </a:r>
          </a:p>
          <a:p>
            <a:pPr lvl="1"/>
            <a:r>
              <a:rPr lang="cs-CZ" dirty="0" smtClean="0"/>
              <a:t>rozmnoženina díla pro osobní potřebu</a:t>
            </a:r>
          </a:p>
          <a:p>
            <a:pPr lvl="1"/>
            <a:r>
              <a:rPr lang="cs-CZ" dirty="0" smtClean="0"/>
              <a:t>Zhotovení záznamu, rozmnoženiny, napodobeniny pro osobní potřebu</a:t>
            </a:r>
          </a:p>
          <a:p>
            <a:pPr lvl="1"/>
            <a:r>
              <a:rPr lang="cs-CZ" dirty="0" smtClean="0"/>
              <a:t>Rozmnoženina nesmí být použita k jinému účelu</a:t>
            </a:r>
            <a:endParaRPr lang="cs-CZ" dirty="0"/>
          </a:p>
          <a:p>
            <a:pPr lvl="1"/>
            <a:r>
              <a:rPr lang="cs-CZ" dirty="0" smtClean="0"/>
              <a:t>Nepřípustné u počítačového programu, databáze, </a:t>
            </a:r>
            <a:r>
              <a:rPr lang="cs-CZ" dirty="0" err="1" smtClean="0"/>
              <a:t>archoitektonická</a:t>
            </a:r>
            <a:r>
              <a:rPr lang="cs-CZ" dirty="0" smtClean="0"/>
              <a:t> stavba</a:t>
            </a:r>
          </a:p>
        </p:txBody>
      </p:sp>
    </p:spTree>
    <p:extLst>
      <p:ext uri="{BB962C8B-B14F-4D97-AF65-F5344CB8AC3E}">
        <p14:creationId xmlns:p14="http://schemas.microsoft.com/office/powerpoint/2010/main" xmlns="" val="416152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Výjimky a omezení autorského práva § 31- §  39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Bezúplatné zákonné licence</a:t>
            </a:r>
          </a:p>
          <a:p>
            <a:pPr lvl="1"/>
            <a:r>
              <a:rPr lang="cs-CZ" dirty="0" smtClean="0"/>
              <a:t>Citace ( ve vyučování)</a:t>
            </a:r>
          </a:p>
          <a:p>
            <a:pPr lvl="1"/>
            <a:r>
              <a:rPr lang="cs-CZ" dirty="0" smtClean="0"/>
              <a:t>Propagace výstavy uměleckých děl</a:t>
            </a:r>
          </a:p>
          <a:p>
            <a:pPr lvl="1"/>
            <a:r>
              <a:rPr lang="cs-CZ" dirty="0" smtClean="0"/>
              <a:t>Užití díla umístěného na veřejném prostranství</a:t>
            </a:r>
          </a:p>
          <a:p>
            <a:pPr lvl="1"/>
            <a:r>
              <a:rPr lang="cs-CZ" dirty="0" smtClean="0"/>
              <a:t>Úřední a zpravodajská licence</a:t>
            </a:r>
          </a:p>
          <a:p>
            <a:pPr lvl="1"/>
            <a:r>
              <a:rPr lang="cs-CZ" dirty="0" smtClean="0"/>
              <a:t>Užití díla v rámci občanských a  náboženských obřadů, školních představení</a:t>
            </a:r>
          </a:p>
          <a:p>
            <a:pPr lvl="1"/>
            <a:r>
              <a:rPr lang="cs-CZ" dirty="0" smtClean="0"/>
              <a:t>Knihovní licence ( může zhotovit rozmnoženinu)</a:t>
            </a:r>
          </a:p>
          <a:p>
            <a:pPr lvl="1"/>
            <a:r>
              <a:rPr lang="cs-CZ" dirty="0" smtClean="0"/>
              <a:t>Licence pro zdravotně postižené…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40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autorského práva k počítačovému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ES 91/250/EHS</a:t>
            </a:r>
          </a:p>
          <a:p>
            <a:r>
              <a:rPr lang="cs-CZ" dirty="0" smtClean="0"/>
              <a:t>Oprávněný uživatel smí:</a:t>
            </a:r>
          </a:p>
          <a:p>
            <a:pPr lvl="1"/>
            <a:r>
              <a:rPr lang="cs-CZ" dirty="0" smtClean="0"/>
              <a:t>Rozmnožovat, překládat, zpracovává, je-li to potřeba k jeho užití, v souladu s jeho určením</a:t>
            </a:r>
          </a:p>
          <a:p>
            <a:pPr lvl="1"/>
            <a:r>
              <a:rPr lang="cs-CZ" dirty="0" smtClean="0"/>
              <a:t>Zhotovit si záložní rozmnoženinu</a:t>
            </a:r>
          </a:p>
          <a:p>
            <a:pPr lvl="1"/>
            <a:r>
              <a:rPr lang="cs-CZ" dirty="0" smtClean="0"/>
              <a:t>Zkoumat fungování programu při jeho zavedení do paměti</a:t>
            </a:r>
          </a:p>
          <a:p>
            <a:pPr lvl="1"/>
            <a:r>
              <a:rPr lang="cs-CZ" dirty="0" smtClean="0"/>
              <a:t>Rozmnožovat kód nebo překládat jeho 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736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práva autorského §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 se může domáhat:</a:t>
            </a:r>
          </a:p>
          <a:p>
            <a:pPr lvl="1"/>
            <a:r>
              <a:rPr lang="cs-CZ" dirty="0" smtClean="0"/>
              <a:t>Určení svého autorství</a:t>
            </a:r>
          </a:p>
          <a:p>
            <a:pPr lvl="1"/>
            <a:r>
              <a:rPr lang="cs-CZ" dirty="0" smtClean="0"/>
              <a:t>Zákazu ohrožení svého práva</a:t>
            </a:r>
          </a:p>
          <a:p>
            <a:pPr lvl="1"/>
            <a:r>
              <a:rPr lang="cs-CZ" dirty="0" smtClean="0"/>
              <a:t>Sdělení údajů o způsobu a rozsahu neoprávněného užití, o původu padělků…</a:t>
            </a:r>
          </a:p>
          <a:p>
            <a:pPr lvl="1"/>
            <a:r>
              <a:rPr lang="cs-CZ" dirty="0" smtClean="0"/>
              <a:t>Stažení a zničení padělků</a:t>
            </a:r>
          </a:p>
          <a:p>
            <a:pPr lvl="1"/>
            <a:r>
              <a:rPr lang="cs-CZ" dirty="0" smtClean="0"/>
              <a:t>Poskytnutí </a:t>
            </a:r>
            <a:r>
              <a:rPr lang="cs-CZ" dirty="0" err="1" smtClean="0"/>
              <a:t>zadostiučení</a:t>
            </a:r>
            <a:r>
              <a:rPr lang="cs-CZ" dirty="0" smtClean="0"/>
              <a:t> (omluvou, </a:t>
            </a:r>
            <a:r>
              <a:rPr lang="cs-CZ" dirty="0" err="1" smtClean="0"/>
              <a:t>penězmi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8740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smluvních 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Licenční smlouva – základní typ dohody o autorských právech</a:t>
            </a:r>
          </a:p>
          <a:p>
            <a:pPr lvl="1"/>
            <a:r>
              <a:rPr lang="cs-CZ" dirty="0" smtClean="0"/>
              <a:t>Licence výhradní (autor nesmí poskytnout licenci třetí osobě)</a:t>
            </a:r>
          </a:p>
          <a:p>
            <a:pPr lvl="1"/>
            <a:r>
              <a:rPr lang="cs-CZ" dirty="0" smtClean="0"/>
              <a:t>Licence nevýhradní</a:t>
            </a:r>
          </a:p>
          <a:p>
            <a:r>
              <a:rPr lang="cs-CZ" dirty="0" smtClean="0"/>
              <a:t>Zánik licence</a:t>
            </a:r>
          </a:p>
          <a:p>
            <a:pPr lvl="1"/>
            <a:r>
              <a:rPr lang="cs-CZ" dirty="0" smtClean="0"/>
              <a:t>Smrtí fyzické osoby, nebo zánikem právnické osoby přechází LS na právního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878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ustanovení o některých dílech § 58 - § 61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</a:p>
          <a:p>
            <a:r>
              <a:rPr lang="cs-CZ" dirty="0" smtClean="0"/>
              <a:t>Kolektivní dílo</a:t>
            </a:r>
          </a:p>
          <a:p>
            <a:r>
              <a:rPr lang="cs-CZ" dirty="0" smtClean="0"/>
              <a:t>Školní dílo</a:t>
            </a:r>
          </a:p>
          <a:p>
            <a:r>
              <a:rPr lang="cs-CZ" dirty="0" smtClean="0"/>
              <a:t>Dílo vytvořené na objednávku nebo výstavní dílo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0289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Počítačové programy</a:t>
            </a:r>
            <a:br>
              <a:rPr lang="cs-CZ" dirty="0" smtClean="0"/>
            </a:br>
            <a:r>
              <a:rPr lang="cs-CZ" dirty="0" smtClean="0"/>
              <a:t> § 65 § 66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Počítačové programy</a:t>
            </a:r>
          </a:p>
          <a:p>
            <a:r>
              <a:rPr lang="cs-CZ" dirty="0" smtClean="0"/>
              <a:t>Databáze</a:t>
            </a:r>
          </a:p>
          <a:p>
            <a:r>
              <a:rPr lang="cs-CZ" dirty="0" smtClean="0"/>
              <a:t>Zdrojové kódy počítačových programů</a:t>
            </a:r>
          </a:p>
          <a:p>
            <a:r>
              <a:rPr lang="cs-CZ" dirty="0" smtClean="0"/>
              <a:t>Podkladové materiály pro tvorbu programů</a:t>
            </a:r>
          </a:p>
          <a:p>
            <a:r>
              <a:rPr lang="cs-CZ" dirty="0" smtClean="0"/>
              <a:t>Multimediální díla</a:t>
            </a:r>
          </a:p>
          <a:p>
            <a:r>
              <a:rPr lang="cs-CZ" dirty="0" smtClean="0"/>
              <a:t>Literární díla v digitalizované podobě</a:t>
            </a:r>
          </a:p>
          <a:p>
            <a:r>
              <a:rPr lang="cs-CZ" dirty="0" smtClean="0"/>
              <a:t>Hudební díla v digitalizované podobě</a:t>
            </a:r>
          </a:p>
          <a:p>
            <a:r>
              <a:rPr lang="cs-CZ" dirty="0" smtClean="0"/>
              <a:t>Filmová díla v digitalizované podobě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porušování autorských práv v oblasti informačních technologií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Používání programů v rozporu s </a:t>
            </a:r>
            <a:r>
              <a:rPr lang="cs-CZ" dirty="0" err="1" smtClean="0"/>
              <a:t>lic</a:t>
            </a:r>
            <a:r>
              <a:rPr lang="cs-CZ" dirty="0" smtClean="0"/>
              <a:t>. </a:t>
            </a:r>
            <a:r>
              <a:rPr lang="cs-CZ" dirty="0" smtClean="0"/>
              <a:t>smlouvou</a:t>
            </a:r>
            <a:endParaRPr lang="cs-CZ" dirty="0" smtClean="0"/>
          </a:p>
          <a:p>
            <a:r>
              <a:rPr lang="cs-CZ" dirty="0" smtClean="0"/>
              <a:t>Používání programů bez platné licence</a:t>
            </a:r>
          </a:p>
          <a:p>
            <a:r>
              <a:rPr lang="cs-CZ" dirty="0" smtClean="0"/>
              <a:t>Používání programů formou nadužívání licence</a:t>
            </a:r>
          </a:p>
          <a:p>
            <a:r>
              <a:rPr lang="cs-CZ" dirty="0" smtClean="0"/>
              <a:t>Používání programů v rozporu s </a:t>
            </a:r>
            <a:r>
              <a:rPr lang="cs-CZ" dirty="0" err="1" smtClean="0"/>
              <a:t>lic</a:t>
            </a:r>
            <a:r>
              <a:rPr lang="cs-CZ" dirty="0" smtClean="0"/>
              <a:t>. </a:t>
            </a:r>
            <a:r>
              <a:rPr lang="cs-CZ" dirty="0" smtClean="0"/>
              <a:t>smlouvou –</a:t>
            </a:r>
            <a:r>
              <a:rPr lang="cs-CZ" dirty="0" err="1" smtClean="0"/>
              <a:t>např</a:t>
            </a:r>
            <a:r>
              <a:rPr lang="cs-CZ" dirty="0" smtClean="0"/>
              <a:t> v kavárnách</a:t>
            </a:r>
          </a:p>
          <a:p>
            <a:r>
              <a:rPr lang="cs-CZ" dirty="0" smtClean="0"/>
              <a:t>Neoprávněné šíření</a:t>
            </a:r>
          </a:p>
          <a:p>
            <a:r>
              <a:rPr lang="cs-CZ" dirty="0" smtClean="0"/>
              <a:t>Duplikování médií</a:t>
            </a:r>
          </a:p>
          <a:p>
            <a:r>
              <a:rPr lang="cs-CZ" dirty="0" smtClean="0"/>
              <a:t>Provozování internet. stránek nabízejících  stažení nelegálních kopií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Padělání počítačových programů</a:t>
            </a:r>
          </a:p>
          <a:p>
            <a:r>
              <a:rPr lang="cs-CZ" dirty="0" smtClean="0"/>
              <a:t>Výroba nelegálních kopií</a:t>
            </a:r>
          </a:p>
          <a:p>
            <a:r>
              <a:rPr lang="cs-CZ" dirty="0" smtClean="0"/>
              <a:t>Neoprávněné šíření kopií </a:t>
            </a:r>
            <a:r>
              <a:rPr lang="cs-CZ" dirty="0" err="1" smtClean="0"/>
              <a:t>poč</a:t>
            </a:r>
            <a:r>
              <a:rPr lang="cs-CZ" dirty="0" smtClean="0"/>
              <a:t>. programů s počítači</a:t>
            </a:r>
          </a:p>
          <a:p>
            <a:r>
              <a:rPr lang="cs-CZ" dirty="0" smtClean="0"/>
              <a:t>Hudba</a:t>
            </a:r>
          </a:p>
          <a:p>
            <a:r>
              <a:rPr lang="cs-CZ" smtClean="0"/>
              <a:t>Film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Definuj zkratky – na co se organizace specializují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OSA ochranný svaz autorský</a:t>
            </a:r>
            <a:endParaRPr lang="cs-CZ" dirty="0" smtClean="0"/>
          </a:p>
          <a:p>
            <a:r>
              <a:rPr lang="cs-CZ" dirty="0" smtClean="0"/>
              <a:t>DILIA – divadelní, literární a audiovizuální agentura – sdružení autorů a nositelů autorských práv</a:t>
            </a:r>
            <a:endParaRPr lang="cs-CZ" dirty="0" smtClean="0"/>
          </a:p>
          <a:p>
            <a:r>
              <a:rPr lang="cs-CZ" dirty="0" smtClean="0"/>
              <a:t>INTEGRAM – společnost výkonných umělců</a:t>
            </a:r>
            <a:endParaRPr lang="cs-CZ" dirty="0" smtClean="0"/>
          </a:p>
          <a:p>
            <a:r>
              <a:rPr lang="cs-CZ" dirty="0" smtClean="0"/>
              <a:t>Občanské sdružení </a:t>
            </a:r>
            <a:r>
              <a:rPr lang="cs-CZ" dirty="0" smtClean="0"/>
              <a:t>GESTOR – ochranný svaz autorský</a:t>
            </a:r>
            <a:endParaRPr lang="cs-CZ" dirty="0" smtClean="0"/>
          </a:p>
          <a:p>
            <a:r>
              <a:rPr lang="cs-CZ" dirty="0" smtClean="0"/>
              <a:t>OOA-S – zastupování zájmů autorů výtvarných děl</a:t>
            </a:r>
            <a:endParaRPr lang="cs-CZ" dirty="0" smtClean="0"/>
          </a:p>
          <a:p>
            <a:r>
              <a:rPr lang="cs-CZ" dirty="0" smtClean="0"/>
              <a:t>BSA - Mezinárodní </a:t>
            </a:r>
            <a:r>
              <a:rPr lang="cs-CZ" dirty="0" err="1" smtClean="0"/>
              <a:t>protipirátská</a:t>
            </a:r>
            <a:r>
              <a:rPr lang="cs-CZ" dirty="0" smtClean="0"/>
              <a:t> organizace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Autorský zákon č.121/2000 </a:t>
            </a:r>
            <a:r>
              <a:rPr lang="cs-CZ" dirty="0" err="1" smtClean="0"/>
              <a:t>Sb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 právu autorském a o právech souvisejících s právem autorským, účinnost od 1.1.2000</a:t>
            </a:r>
          </a:p>
          <a:p>
            <a:r>
              <a:rPr lang="cs-CZ" dirty="0" smtClean="0"/>
              <a:t>Zákon upravuje</a:t>
            </a:r>
          </a:p>
          <a:p>
            <a:pPr lvl="1"/>
            <a:r>
              <a:rPr lang="cs-CZ" dirty="0" smtClean="0"/>
              <a:t>Práva autora k jeho autorskému dílu</a:t>
            </a:r>
          </a:p>
          <a:p>
            <a:pPr lvl="1"/>
            <a:r>
              <a:rPr lang="cs-CZ" dirty="0" smtClean="0"/>
              <a:t>Práva související s právem autorským</a:t>
            </a:r>
          </a:p>
          <a:p>
            <a:pPr lvl="1"/>
            <a:r>
              <a:rPr lang="cs-CZ" dirty="0" smtClean="0"/>
              <a:t>Právo pořizovatele k jím pořízené databázi</a:t>
            </a:r>
          </a:p>
          <a:p>
            <a:pPr lvl="1"/>
            <a:r>
              <a:rPr lang="cs-CZ" dirty="0" smtClean="0"/>
              <a:t>Ochranu práv podle tohoto zákona</a:t>
            </a:r>
          </a:p>
          <a:p>
            <a:pPr lvl="1"/>
            <a:r>
              <a:rPr lang="cs-CZ" dirty="0" smtClean="0"/>
              <a:t>Kolektivní správu práv autorských a práv souvisejících s právem autorským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9467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Následky porušení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Přestupková zodpovědnost </a:t>
            </a:r>
            <a:r>
              <a:rPr lang="cs-CZ" sz="3200" dirty="0" smtClean="0"/>
              <a:t>na základě autorského zákona č. 121/2000 </a:t>
            </a:r>
            <a:r>
              <a:rPr lang="cs-CZ" sz="3200" dirty="0" smtClean="0"/>
              <a:t>Sb.</a:t>
            </a:r>
            <a:endParaRPr lang="cs-CZ" dirty="0" smtClean="0"/>
          </a:p>
          <a:p>
            <a:pPr lvl="1"/>
            <a:r>
              <a:rPr lang="cs-CZ" dirty="0" smtClean="0"/>
              <a:t>Náhrada škody</a:t>
            </a:r>
          </a:p>
          <a:p>
            <a:pPr lvl="1"/>
            <a:r>
              <a:rPr lang="cs-CZ" dirty="0" smtClean="0"/>
              <a:t>Pokuta 150 000 Kč či 100 000 Kč (nekalé pomůcky, elektronická informace)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8246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Následky porušení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Občanskoprávní odpovědnost na základě </a:t>
            </a:r>
            <a:r>
              <a:rPr lang="cs-CZ" sz="3200" dirty="0" smtClean="0"/>
              <a:t>AZ č</a:t>
            </a:r>
            <a:r>
              <a:rPr lang="cs-CZ" sz="3200" dirty="0" smtClean="0"/>
              <a:t>. 121/2000 </a:t>
            </a:r>
            <a:r>
              <a:rPr lang="cs-CZ" sz="3200" dirty="0" smtClean="0"/>
              <a:t>Sb.</a:t>
            </a:r>
            <a:endParaRPr lang="cs-CZ" dirty="0" smtClean="0"/>
          </a:p>
          <a:p>
            <a:pPr lvl="1"/>
            <a:r>
              <a:rPr lang="cs-CZ" dirty="0" smtClean="0"/>
              <a:t>Povinnost nahradit škodu a vydat bezdůvodné obohacení</a:t>
            </a:r>
          </a:p>
        </p:txBody>
      </p:sp>
    </p:spTree>
    <p:extLst>
      <p:ext uri="{BB962C8B-B14F-4D97-AF65-F5344CB8AC3E}">
        <p14:creationId xmlns:p14="http://schemas.microsoft.com/office/powerpoint/2010/main" xmlns="" val="1280448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Následky porušení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Trestní odpovědnost na základě trestního zákona § 270 zákona č 40/2009 sb. trestní zákon</a:t>
            </a:r>
          </a:p>
          <a:p>
            <a:pPr lvl="1"/>
            <a:r>
              <a:rPr lang="cs-CZ" dirty="0" smtClean="0"/>
              <a:t>Odnětí svobody až na 2 roky, nebo peněžitý trest, propadnutí věci, zákaz činnosti…(neoprávněný zásah do AP)</a:t>
            </a:r>
          </a:p>
          <a:p>
            <a:pPr lvl="1"/>
            <a:r>
              <a:rPr lang="cs-CZ" dirty="0" smtClean="0"/>
              <a:t>Odnětí svobody 6 měsíců až 5 let, nebo peněžitý trest či propadnutí věci</a:t>
            </a:r>
          </a:p>
          <a:p>
            <a:pPr lvl="1"/>
            <a:r>
              <a:rPr lang="cs-CZ" dirty="0" smtClean="0"/>
              <a:t>3-8 let jde </a:t>
            </a:r>
            <a:r>
              <a:rPr lang="cs-CZ" dirty="0" err="1" smtClean="0"/>
              <a:t>li</a:t>
            </a:r>
            <a:r>
              <a:rPr lang="cs-CZ" dirty="0" smtClean="0"/>
              <a:t> o porušení AP velkého rozsahu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2581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http://business.center.cz/business/pravo/zakony/autorsky/</a:t>
            </a:r>
            <a:endParaRPr lang="cs-CZ" dirty="0"/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www.podnikatel.cz/zakony/zakon-c-40-2009-sb-trestni-zakonik/f3920581/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92718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Dílo literární a jiné dílo umělecké</a:t>
            </a:r>
          </a:p>
          <a:p>
            <a:pPr lvl="1"/>
            <a:r>
              <a:rPr lang="cs-CZ" dirty="0" smtClean="0"/>
              <a:t>Dílo slovesné</a:t>
            </a:r>
          </a:p>
          <a:p>
            <a:pPr lvl="1"/>
            <a:r>
              <a:rPr lang="cs-CZ" dirty="0" smtClean="0"/>
              <a:t>Hudební</a:t>
            </a:r>
          </a:p>
          <a:p>
            <a:pPr lvl="1"/>
            <a:r>
              <a:rPr lang="cs-CZ" dirty="0" smtClean="0"/>
              <a:t>Dramatické</a:t>
            </a:r>
          </a:p>
          <a:p>
            <a:pPr lvl="1"/>
            <a:r>
              <a:rPr lang="cs-CZ" dirty="0" smtClean="0"/>
              <a:t>Choreografie</a:t>
            </a:r>
          </a:p>
          <a:p>
            <a:pPr lvl="1"/>
            <a:r>
              <a:rPr lang="cs-CZ" dirty="0" smtClean="0"/>
              <a:t>Fotografie…</a:t>
            </a:r>
          </a:p>
          <a:p>
            <a:r>
              <a:rPr lang="cs-CZ" dirty="0" smtClean="0"/>
              <a:t>Dílo vědecké, které je jedinečným výsledkem tvůrčí činnosti autora</a:t>
            </a:r>
          </a:p>
          <a:p>
            <a:r>
              <a:rPr lang="cs-CZ" dirty="0" smtClean="0"/>
              <a:t>Počítačový program nebo počítačová databáze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182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v okamžiku, kdy je dílo vyjádřeno v jakékoli objektivně vnímatelné podobě</a:t>
            </a:r>
          </a:p>
          <a:p>
            <a:r>
              <a:rPr lang="cs-CZ" dirty="0" smtClean="0"/>
              <a:t>Autorem může být pouze fyzická osoba</a:t>
            </a:r>
          </a:p>
          <a:p>
            <a:r>
              <a:rPr lang="cs-CZ" dirty="0" smtClean="0"/>
              <a:t>Námět jako takový není autorským zákonem chráněn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080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 díla a jeho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práva (morální) § 11</a:t>
            </a:r>
          </a:p>
          <a:p>
            <a:r>
              <a:rPr lang="cs-CZ" dirty="0" smtClean="0"/>
              <a:t>Majetková práva (licenční) § 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0359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Osobnostní práva (morální) §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Právo rozhodnout o zveřejnění svého díla</a:t>
            </a:r>
          </a:p>
          <a:p>
            <a:r>
              <a:rPr lang="cs-CZ" dirty="0" smtClean="0"/>
              <a:t>Právo osobovat si autorství (rozhodovat o uvedení, že je autorem díla)</a:t>
            </a:r>
          </a:p>
          <a:p>
            <a:r>
              <a:rPr lang="cs-CZ" dirty="0" smtClean="0"/>
              <a:t>Právo na nedotknutelnost díla (právo na udělení souhlasu k jakékoliv změně díl, právo na autorský dohled…)</a:t>
            </a:r>
          </a:p>
          <a:p>
            <a:r>
              <a:rPr lang="cs-CZ" dirty="0" smtClean="0"/>
              <a:t>Osobnostních práv se autor nemůže vzdát, tato práva jsou nepřevoditelná, zanikají smrtí autora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340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Majetková práva (licenční) §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Majetkovým právem je právo dílo užít</a:t>
            </a:r>
          </a:p>
          <a:p>
            <a:r>
              <a:rPr lang="cs-CZ" dirty="0" smtClean="0"/>
              <a:t>Právo na rozmnožování díla</a:t>
            </a:r>
          </a:p>
          <a:p>
            <a:r>
              <a:rPr lang="cs-CZ" dirty="0" smtClean="0"/>
              <a:t>Právo na rozšiřování originálu nebo rozmnoženiny</a:t>
            </a:r>
          </a:p>
          <a:p>
            <a:r>
              <a:rPr lang="cs-CZ" dirty="0" smtClean="0"/>
              <a:t>Právo na pronájem díla (originál nebo rozmnoženina)</a:t>
            </a:r>
          </a:p>
          <a:p>
            <a:r>
              <a:rPr lang="cs-CZ" dirty="0" smtClean="0"/>
              <a:t>Právo na půjčování</a:t>
            </a:r>
          </a:p>
          <a:p>
            <a:r>
              <a:rPr lang="cs-CZ" dirty="0" smtClean="0"/>
              <a:t>Právo na vystavování</a:t>
            </a:r>
          </a:p>
          <a:p>
            <a:r>
              <a:rPr lang="cs-CZ" dirty="0" smtClean="0"/>
              <a:t>Právo na sdělování díla veřejnosti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110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Jiná majetková práva § 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odměnu v souvislosti s rozmnožováním díla </a:t>
            </a:r>
          </a:p>
          <a:p>
            <a:r>
              <a:rPr lang="cs-CZ" dirty="0" smtClean="0"/>
              <a:t>Právo na odměnu při opětovném prodeji originálu </a:t>
            </a:r>
            <a:r>
              <a:rPr lang="cs-CZ" smtClean="0"/>
              <a:t>uměleckého díla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146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pro 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MP se autor nemůže vzdát</a:t>
            </a:r>
          </a:p>
          <a:p>
            <a:r>
              <a:rPr lang="cs-CZ" dirty="0" smtClean="0"/>
              <a:t>MP jsou předmětem dědictví</a:t>
            </a:r>
          </a:p>
          <a:p>
            <a:r>
              <a:rPr lang="cs-CZ" dirty="0" smtClean="0"/>
              <a:t>MP trvají po dobu života autora a 70 let po jeho smrti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1191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232</TotalTime>
  <Words>808</Words>
  <Application>Microsoft Office PowerPoint</Application>
  <PresentationFormat>Předvádění na obrazovce (4:3)</PresentationFormat>
  <Paragraphs>133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Motiv1</vt:lpstr>
      <vt:lpstr> Autorské právo</vt:lpstr>
      <vt:lpstr>Autorský zákon č.121/2000 Sb</vt:lpstr>
      <vt:lpstr>Autorské dílo</vt:lpstr>
      <vt:lpstr>Autorské právo</vt:lpstr>
      <vt:lpstr>Autor díla a jeho práva</vt:lpstr>
      <vt:lpstr>Osobnostní práva (morální) § 11</vt:lpstr>
      <vt:lpstr>Majetková práva (licenční) § 12</vt:lpstr>
      <vt:lpstr>Jiná majetková práva § 25</vt:lpstr>
      <vt:lpstr>Ustanovení pro majetková práva</vt:lpstr>
      <vt:lpstr>Výjimky a omezení autorského práva § 30</vt:lpstr>
      <vt:lpstr>Výjimky a omezení autorského práva § 31- §  39</vt:lpstr>
      <vt:lpstr>Omezení autorského práva k počítačovému programu</vt:lpstr>
      <vt:lpstr>Ochrana práva autorského § 40</vt:lpstr>
      <vt:lpstr>Úprava smluvních typů</vt:lpstr>
      <vt:lpstr>Zvláštní ustanovení o některých dílech § 58 - § 61</vt:lpstr>
      <vt:lpstr>Počítačové programy  § 65 § 66</vt:lpstr>
      <vt:lpstr>Formy porušování autorských práv v oblasti informačních technologií</vt:lpstr>
      <vt:lpstr>Snímek 18</vt:lpstr>
      <vt:lpstr>Definuj zkratky – na co se organizace specializují</vt:lpstr>
      <vt:lpstr>Následky porušení autorského práva</vt:lpstr>
      <vt:lpstr>Následky porušení autorského práva</vt:lpstr>
      <vt:lpstr>Následky porušení autorského práva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veronika</dc:creator>
  <cp:lastModifiedBy>kvapilova</cp:lastModifiedBy>
  <cp:revision>20</cp:revision>
  <dcterms:created xsi:type="dcterms:W3CDTF">2013-10-09T17:46:50Z</dcterms:created>
  <dcterms:modified xsi:type="dcterms:W3CDTF">2013-10-14T07:30:57Z</dcterms:modified>
</cp:coreProperties>
</file>